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PREDICTIVE MODELING FOR TERM DEPOSIT SUBSCRIPTION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sz="2400" b="1" dirty="0"/>
              <a:t>Objective:</a:t>
            </a:r>
            <a:r>
              <a:rPr lang="en-US" sz="2400" dirty="0"/>
              <a:t> Predict clients likely to subscribe to a term deposit using demographic and behavioral data.</a:t>
            </a:r>
          </a:p>
          <a:p>
            <a:r>
              <a:rPr lang="en-US" sz="2400" b="1" dirty="0" smtClean="0"/>
              <a:t>Bank Dataset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sz="2400" dirty="0" smtClean="0"/>
              <a:t>1 </a:t>
            </a:r>
            <a:r>
              <a:rPr lang="en-US" sz="2400" dirty="0"/>
              <a:t>target variable (y</a:t>
            </a:r>
            <a:r>
              <a:rPr lang="en-US" sz="2400" dirty="0" smtClean="0"/>
              <a:t>) </a:t>
            </a:r>
            <a:r>
              <a:rPr lang="en-US" sz="2400" dirty="0"/>
              <a:t>and 16 features, comprising a mixture of numeric and categorical variables.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n-US" sz="2400" dirty="0" smtClean="0"/>
          </a:p>
          <a:p>
            <a:pPr marL="0" indent="0" algn="ctr">
              <a:buNone/>
            </a:pPr>
            <a:endParaRPr lang="en-US" sz="2400" dirty="0" smtClean="0"/>
          </a:p>
          <a:p>
            <a:pPr algn="ctr"/>
            <a:r>
              <a:rPr lang="en-US" sz="2400" dirty="0" smtClean="0"/>
              <a:t>Data </a:t>
            </a:r>
            <a:r>
              <a:rPr lang="en-US" sz="2400" dirty="0"/>
              <a:t>Exploration</a:t>
            </a:r>
          </a:p>
          <a:p>
            <a:pPr algn="ctr"/>
            <a:r>
              <a:rPr lang="en-US" sz="2400" dirty="0"/>
              <a:t>Preprocessing</a:t>
            </a:r>
          </a:p>
          <a:p>
            <a:pPr algn="ctr"/>
            <a:r>
              <a:rPr lang="en-US" sz="2400" dirty="0" smtClean="0"/>
              <a:t>Modeling</a:t>
            </a:r>
          </a:p>
          <a:p>
            <a:pPr algn="ctr"/>
            <a:r>
              <a:rPr lang="en-US" sz="2400" dirty="0" smtClean="0"/>
              <a:t>Evaluation</a:t>
            </a:r>
          </a:p>
          <a:p>
            <a:pPr algn="ctr"/>
            <a:r>
              <a:rPr lang="en-US" sz="2400" dirty="0"/>
              <a:t>Insights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031191" y="2234241"/>
            <a:ext cx="3174521" cy="612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THE WORKFLOW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695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DATA EXPLORATION &amp; PREPROCESSING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20201" y="1712203"/>
            <a:ext cx="4342893" cy="4567827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sz="2300" b="1" dirty="0"/>
              <a:t>Key Observations:</a:t>
            </a:r>
            <a:endParaRPr lang="en-US" sz="2300" dirty="0"/>
          </a:p>
          <a:p>
            <a:pPr lvl="1"/>
            <a:r>
              <a:rPr lang="en-US" sz="2100" dirty="0"/>
              <a:t>Class imbalance: 88% “no”, 12% “yes”</a:t>
            </a:r>
          </a:p>
          <a:p>
            <a:pPr lvl="1">
              <a:lnSpc>
                <a:spcPct val="120000"/>
              </a:lnSpc>
            </a:pPr>
            <a:r>
              <a:rPr lang="en-US" sz="2100" dirty="0"/>
              <a:t>Missing values: Job (8.4%), Education (4.14%), Contact (29%), </a:t>
            </a:r>
            <a:r>
              <a:rPr lang="en-US" sz="2100" dirty="0" err="1"/>
              <a:t>Poutcome</a:t>
            </a:r>
            <a:r>
              <a:rPr lang="en-US" sz="2100" dirty="0"/>
              <a:t> (82%)</a:t>
            </a:r>
          </a:p>
          <a:p>
            <a:pPr lvl="1"/>
            <a:r>
              <a:rPr lang="en-US" sz="2100" dirty="0"/>
              <a:t>Weak individual correlations between features</a:t>
            </a:r>
          </a:p>
          <a:p>
            <a:pPr lvl="0"/>
            <a:r>
              <a:rPr lang="en-US" sz="2300" b="1" dirty="0"/>
              <a:t>Preprocessing Steps:</a:t>
            </a:r>
            <a:endParaRPr lang="en-US" sz="2300" dirty="0"/>
          </a:p>
          <a:p>
            <a:pPr lvl="1"/>
            <a:r>
              <a:rPr lang="en-US" sz="2100" dirty="0"/>
              <a:t>Removed duplicates</a:t>
            </a:r>
          </a:p>
          <a:p>
            <a:pPr lvl="1"/>
            <a:r>
              <a:rPr lang="en-US" sz="2100" dirty="0"/>
              <a:t>Imputed missing values using MICE</a:t>
            </a:r>
          </a:p>
          <a:p>
            <a:pPr lvl="1"/>
            <a:r>
              <a:rPr lang="en-US" sz="2100" dirty="0"/>
              <a:t>Scaled numeric variables</a:t>
            </a:r>
          </a:p>
          <a:p>
            <a:pPr lvl="1"/>
            <a:r>
              <a:rPr lang="en-US" sz="2100" dirty="0"/>
              <a:t>Recoded </a:t>
            </a:r>
            <a:r>
              <a:rPr lang="en-US" sz="2100" dirty="0" err="1"/>
              <a:t>pdays</a:t>
            </a:r>
            <a:r>
              <a:rPr lang="en-US" sz="2100" dirty="0"/>
              <a:t> (-1 </a:t>
            </a:r>
            <a:r>
              <a:rPr lang="en-US" sz="2100" dirty="0" smtClean="0"/>
              <a:t>converted to </a:t>
            </a:r>
            <a:r>
              <a:rPr lang="en-US" sz="2100" dirty="0"/>
              <a:t>“No Previous Contact</a:t>
            </a:r>
            <a:r>
              <a:rPr lang="en-US" sz="2100" dirty="0" smtClean="0"/>
              <a:t>”)</a:t>
            </a:r>
          </a:p>
          <a:p>
            <a:pPr lvl="1"/>
            <a:r>
              <a:rPr lang="en-US" sz="2100" dirty="0" smtClean="0"/>
              <a:t>Train/test split (80/20)</a:t>
            </a:r>
            <a:endParaRPr lang="en-US" sz="21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053" y="2091765"/>
            <a:ext cx="4846158" cy="3808702"/>
          </a:xfrm>
        </p:spPr>
      </p:pic>
    </p:spTree>
    <p:extLst>
      <p:ext uri="{BB962C8B-B14F-4D97-AF65-F5344CB8AC3E}">
        <p14:creationId xmlns:p14="http://schemas.microsoft.com/office/powerpoint/2010/main" val="73835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MODELING APPROACHES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74" y="2113473"/>
            <a:ext cx="4338637" cy="3804810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589212" y="2035834"/>
            <a:ext cx="4342893" cy="3867192"/>
          </a:xfrm>
        </p:spPr>
        <p:txBody>
          <a:bodyPr>
            <a:normAutofit lnSpcReduction="10000"/>
          </a:bodyPr>
          <a:lstStyle/>
          <a:p>
            <a:pPr lvl="0"/>
            <a:r>
              <a:rPr lang="en-US" b="1" dirty="0"/>
              <a:t>Logistic Regression:</a:t>
            </a:r>
            <a:endParaRPr lang="en-US" sz="1600" dirty="0"/>
          </a:p>
          <a:p>
            <a:pPr lvl="1"/>
            <a:r>
              <a:rPr lang="en-US" dirty="0"/>
              <a:t>Binary outcome, interpretable coefficients</a:t>
            </a:r>
            <a:endParaRPr lang="en-US" sz="1400" dirty="0"/>
          </a:p>
          <a:p>
            <a:pPr lvl="1"/>
            <a:r>
              <a:rPr lang="en-US" dirty="0"/>
              <a:t>Useful for decision-making insights</a:t>
            </a:r>
            <a:endParaRPr lang="en-US" sz="1400" dirty="0"/>
          </a:p>
          <a:p>
            <a:pPr lvl="0"/>
            <a:r>
              <a:rPr lang="en-US" b="1" dirty="0"/>
              <a:t>Random Forest:</a:t>
            </a:r>
            <a:endParaRPr lang="en-US" sz="1600" dirty="0"/>
          </a:p>
          <a:p>
            <a:pPr lvl="1"/>
            <a:r>
              <a:rPr lang="en-US" dirty="0"/>
              <a:t>Handles mixed feature types, robust to noise</a:t>
            </a:r>
            <a:endParaRPr lang="en-US" sz="1400" dirty="0"/>
          </a:p>
          <a:p>
            <a:pPr lvl="1"/>
            <a:r>
              <a:rPr lang="en-US" dirty="0"/>
              <a:t>Provides feature importance</a:t>
            </a:r>
            <a:endParaRPr lang="en-US" sz="1400" dirty="0"/>
          </a:p>
          <a:p>
            <a:r>
              <a:rPr lang="en-US" b="1" dirty="0"/>
              <a:t>Key Predictors:</a:t>
            </a:r>
            <a:r>
              <a:rPr lang="en-US" dirty="0"/>
              <a:t> </a:t>
            </a:r>
            <a:r>
              <a:rPr lang="en-US" sz="1600" dirty="0"/>
              <a:t>Call duration, previous campaign outcome (</a:t>
            </a:r>
            <a:r>
              <a:rPr lang="en-US" sz="1600" dirty="0" err="1"/>
              <a:t>poutcome</a:t>
            </a:r>
            <a:r>
              <a:rPr lang="en-US" sz="1600" dirty="0"/>
              <a:t>), </a:t>
            </a:r>
            <a:r>
              <a:rPr lang="en-US" sz="1600" dirty="0" err="1"/>
              <a:t>recency</a:t>
            </a:r>
            <a:r>
              <a:rPr lang="en-US" sz="1600" dirty="0"/>
              <a:t> of contact (</a:t>
            </a:r>
            <a:r>
              <a:rPr lang="en-US" sz="1600" dirty="0" err="1"/>
              <a:t>pdays</a:t>
            </a:r>
            <a:r>
              <a:rPr lang="en-US" sz="1600" dirty="0"/>
              <a:t>), month of contact</a:t>
            </a:r>
          </a:p>
        </p:txBody>
      </p:sp>
    </p:spTree>
    <p:extLst>
      <p:ext uri="{BB962C8B-B14F-4D97-AF65-F5344CB8AC3E}">
        <p14:creationId xmlns:p14="http://schemas.microsoft.com/office/powerpoint/2010/main" val="198463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MODEL RESULTS &amp; EVALUATION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1690777"/>
            <a:ext cx="4342893" cy="4212249"/>
          </a:xfrm>
        </p:spPr>
        <p:txBody>
          <a:bodyPr/>
          <a:lstStyle/>
          <a:p>
            <a:pPr lvl="0"/>
            <a:r>
              <a:rPr lang="en-US" dirty="0"/>
              <a:t>Both models faced challenges in detecting </a:t>
            </a:r>
            <a:r>
              <a:rPr lang="en-US" dirty="0" smtClean="0"/>
              <a:t>subscribers</a:t>
            </a:r>
            <a:r>
              <a:rPr lang="en-US" dirty="0"/>
              <a:t> </a:t>
            </a:r>
            <a:r>
              <a:rPr lang="en-US" dirty="0" smtClean="0"/>
              <a:t>due to class imbalance</a:t>
            </a:r>
          </a:p>
          <a:p>
            <a:pPr lvl="0"/>
            <a:r>
              <a:rPr lang="en-US" dirty="0" smtClean="0"/>
              <a:t>Logistic </a:t>
            </a:r>
            <a:r>
              <a:rPr lang="en-US" dirty="0"/>
              <a:t>Regression: slightly higher accuracy and interpretability</a:t>
            </a:r>
          </a:p>
          <a:p>
            <a:pPr lvl="0"/>
            <a:r>
              <a:rPr lang="en-US" dirty="0"/>
              <a:t>Random Forest: useful for feature insights</a:t>
            </a:r>
          </a:p>
          <a:p>
            <a:endParaRPr lang="en-US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077278226"/>
              </p:ext>
            </p:extLst>
          </p:nvPr>
        </p:nvGraphicFramePr>
        <p:xfrm>
          <a:off x="7167563" y="2018579"/>
          <a:ext cx="4338636" cy="24499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6212"/>
                <a:gridCol w="1446212"/>
                <a:gridCol w="1446212"/>
              </a:tblGrid>
              <a:tr h="4899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Metric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5" marR="4635" marT="4635" marB="463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Logistic Regression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5" marR="4635" marT="4635" marB="463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Random Forest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5" marR="4635" marT="4635" marB="4635" anchor="ctr"/>
                </a:tc>
              </a:tr>
              <a:tr h="4899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Accuracy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5" marR="4635" marT="4635" marB="46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90.39%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5" marR="4635" marT="4635" marB="46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89.54%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5" marR="4635" marT="4635" marB="4635" anchor="ctr"/>
                </a:tc>
              </a:tr>
              <a:tr h="4899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Sensitivity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5" marR="4635" marT="4635" marB="46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33.65%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5" marR="4635" marT="4635" marB="46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30.84%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5" marR="4635" marT="4635" marB="4635" anchor="ctr"/>
                </a:tc>
              </a:tr>
              <a:tr h="4899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Specificity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5" marR="4635" marT="4635" marB="46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97.71%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5" marR="4635" marT="4635" marB="46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97.11%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5" marR="4635" marT="4635" marB="4635" anchor="ctr"/>
                </a:tc>
              </a:tr>
              <a:tr h="4899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Balanced Accuracy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5" marR="4635" marT="4635" marB="46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65.68%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5" marR="4635" marT="4635" marB="46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63.97%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5" marR="4635" marT="4635" marB="463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068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REFLECTION, LESSONS LEARNED &amp; BUSINESS IMPLICATIONS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027207"/>
            <a:ext cx="4342893" cy="4606506"/>
          </a:xfrm>
        </p:spPr>
        <p:txBody>
          <a:bodyPr>
            <a:normAutofit lnSpcReduction="10000"/>
          </a:bodyPr>
          <a:lstStyle/>
          <a:p>
            <a:pPr lvl="0"/>
            <a:r>
              <a:rPr lang="en-US" b="1" dirty="0"/>
              <a:t>Reflection &amp; Lessons Learned:</a:t>
            </a:r>
            <a:endParaRPr lang="en-US" sz="1600" dirty="0"/>
          </a:p>
          <a:p>
            <a:pPr lvl="1"/>
            <a:r>
              <a:rPr lang="en-US" dirty="0"/>
              <a:t>Class imbalance is a key challenge in marketing datasets</a:t>
            </a:r>
            <a:endParaRPr lang="en-US" sz="1400" dirty="0"/>
          </a:p>
          <a:p>
            <a:pPr lvl="1"/>
            <a:r>
              <a:rPr lang="en-US" dirty="0"/>
              <a:t>Preprocessing (imputation, scaling) is crucial for model performance</a:t>
            </a:r>
            <a:endParaRPr lang="en-US" sz="1400" dirty="0"/>
          </a:p>
          <a:p>
            <a:pPr lvl="1"/>
            <a:r>
              <a:rPr lang="en-US" dirty="0"/>
              <a:t>Logistic Regression is valuable for interpretability; Random Forest for feature importance</a:t>
            </a:r>
            <a:endParaRPr lang="en-US" sz="1400" dirty="0"/>
          </a:p>
          <a:p>
            <a:pPr lvl="0"/>
            <a:r>
              <a:rPr lang="en-US" b="1" dirty="0"/>
              <a:t>Business Implications:</a:t>
            </a:r>
            <a:endParaRPr lang="en-US" sz="1600" dirty="0"/>
          </a:p>
          <a:p>
            <a:pPr lvl="1"/>
            <a:r>
              <a:rPr lang="en-US" dirty="0"/>
              <a:t>Focus marketing on clients with long calls, positive previous outcomes, recent contact</a:t>
            </a:r>
            <a:endParaRPr lang="en-US" sz="1400" dirty="0"/>
          </a:p>
          <a:p>
            <a:pPr lvl="0"/>
            <a:r>
              <a:rPr lang="en-US" b="1" dirty="0" smtClean="0"/>
              <a:t>Future </a:t>
            </a:r>
            <a:r>
              <a:rPr lang="en-US" b="1" dirty="0"/>
              <a:t>Improvements:</a:t>
            </a:r>
            <a:endParaRPr lang="en-US" sz="1600" dirty="0"/>
          </a:p>
          <a:p>
            <a:pPr lvl="1"/>
            <a:r>
              <a:rPr lang="en-US" dirty="0" smtClean="0"/>
              <a:t>Threshold </a:t>
            </a:r>
            <a:r>
              <a:rPr lang="en-US" dirty="0"/>
              <a:t>tuning to enhance sensitivity for subscribers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63" y="2776538"/>
            <a:ext cx="4338637" cy="2892424"/>
          </a:xfrm>
        </p:spPr>
      </p:pic>
      <p:pic>
        <p:nvPicPr>
          <p:cNvPr id="3" name="Recor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0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6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1586</TotalTime>
  <Words>302</Words>
  <Application>Microsoft Office PowerPoint</Application>
  <PresentationFormat>Widescreen</PresentationFormat>
  <Paragraphs>58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Century Gothic</vt:lpstr>
      <vt:lpstr>Gill Sans MT</vt:lpstr>
      <vt:lpstr>Times New Roman</vt:lpstr>
      <vt:lpstr>Wingdings 3</vt:lpstr>
      <vt:lpstr>Wisp</vt:lpstr>
      <vt:lpstr>PREDICTIVE MODELING FOR TERM DEPOSIT SUBSCRIPTION</vt:lpstr>
      <vt:lpstr>DATA EXPLORATION &amp; PREPROCESSING</vt:lpstr>
      <vt:lpstr>MODELING APPROACHES</vt:lpstr>
      <vt:lpstr>MODEL RESULTS &amp; EVALUATION</vt:lpstr>
      <vt:lpstr>REFLECTION, LESSONS LEARNED &amp; BUSINESS IMPLICATIONS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MODELING FOR TERM DEPOSIT SUBSCRIPTION</dc:title>
  <dc:creator>DMP</dc:creator>
  <cp:lastModifiedBy>DMP</cp:lastModifiedBy>
  <cp:revision>24</cp:revision>
  <dcterms:created xsi:type="dcterms:W3CDTF">2025-12-12T13:13:04Z</dcterms:created>
  <dcterms:modified xsi:type="dcterms:W3CDTF">2026-01-15T08:37:29Z</dcterms:modified>
</cp:coreProperties>
</file>